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90" r:id="rId7"/>
    <p:sldId id="261" r:id="rId8"/>
    <p:sldId id="292" r:id="rId9"/>
    <p:sldId id="293" r:id="rId10"/>
    <p:sldId id="264" r:id="rId11"/>
    <p:sldId id="265" r:id="rId12"/>
    <p:sldId id="266" r:id="rId13"/>
    <p:sldId id="267" r:id="rId14"/>
    <p:sldId id="268" r:id="rId15"/>
    <p:sldId id="291" r:id="rId16"/>
    <p:sldId id="294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925F-7DF1-79B8-DDF4-823C1AB80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B09668-9A70-1331-1565-BAEDD101E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D82A6-0E99-ED41-9E04-502A426A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574BA-6CFF-7029-DA24-8556D38EE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7D2D2-DB02-E316-FD75-E17FC55C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613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28B8-3EC5-2A4C-913C-4B3B8099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89467-A84C-B52B-4395-DCD8C5ACF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ABA98-3787-374B-7FC5-A28860D06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338EA-6534-7442-7302-68099F8A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428D-1DA5-2369-0FD3-A119031A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118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AD5151-976F-15A7-102B-E37DD1078B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DED0B-D033-6B57-0E02-002D06044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50ED0-FE5E-C53C-EF0E-A604BABC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3F60F-FB77-C37D-E6D5-5706C70FF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BA50A-D2C0-F78E-44D1-FE42CD66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58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F0C3E-81A7-2E39-C983-CEA88078C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25AE-432B-D130-2011-E580219EF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4C543-5F48-8778-4EB2-17169A611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8F548-60D1-F33F-8CA9-7907F198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1CE0C-9CE8-832A-3329-6C095BB3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324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79B16-AF2A-E5B4-FDFB-23E320BA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1B6A8-34CB-5D98-3E2F-1BFA6CE10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E31B8-4117-61EF-234F-78E51C5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6E87A-85CD-29AD-AFDA-881B928C5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03892-64DC-A913-A76F-3527EED5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591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7C4FE-83D4-B867-9DFD-6B38CA53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FB707-CC18-B0F1-B76A-C585D4671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73ED4-6D9C-0706-EBF9-815385CC8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34C99-2107-624C-9A85-AA68D501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E0832-A013-0B07-EB0D-20002353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E4DB9-7CB1-CDF6-1452-55EE5AE9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401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A7E8D-45A1-9E85-9444-CDE5C56B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25626-D01F-72AF-4613-EFBC40266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92CE1-8BC3-20C2-4CAD-0CDA60846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041E2-A58F-B6A1-3FCC-45285089D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A5E4E-50DE-D20B-4926-C3E346271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FC66C-4B2C-1E64-C589-8F0C34A2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75313A-5D0C-6542-8E18-9A2A71A1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39915-F16A-04E5-91E6-756A4354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643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C931-718D-4CA6-8171-521F6836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C43FF-1C03-754E-3D40-FBFD3E8F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4AD4D-36AA-1EBE-AECC-646B6E519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665E4-C093-4548-BBDA-1261A0BF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412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9FF9D-CD08-F706-B670-7798729B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8166C-15B5-B032-8BA9-3691722EF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DAFFB-A174-76BA-4E5E-F5ACF720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269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A9725-3442-FAED-89B9-2BD2AD59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FD484-C7A8-B130-D7DF-E3F96B43B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9A9E1-580A-4906-3C39-F09195EF1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3F041-6DA8-7A67-1819-10DF503C3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CF6BA-0723-1BBE-507B-F95A9872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A9558-3E18-4C1B-7024-C01D3906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800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C2B05-2728-12D3-B91E-8911DD95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41196-C741-2EDD-DFB6-2BA2878B7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16BA0-B1E2-0325-60A6-D72A1957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F71CE-B242-44F3-1B81-8CCF641F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4153E-38C9-1E8E-C5C6-0F654FF2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0582-2C15-4E62-D4AF-73CF5406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467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261809-C5E1-4B85-AD39-CCB63436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693C8-451F-4A8D-B50F-1BC369F27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B96A8-3A3B-2DA7-F3AE-9F83A8DE2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E5C4-CF3F-4079-9E34-640E2EF8540C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039B-CF9F-12F1-CC35-3C355F639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6C7E3-3AD9-7FE3-B4CB-543BCCD2E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F6E2A-4C6D-499B-894E-9C6576AF71B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121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4.xml"/><Relationship Id="rId10" Type="http://schemas.openxmlformats.org/officeDocument/2006/relationships/audio" Target="../media/media6.mp3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6804" y="3526536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18 </a:t>
            </a:r>
            <a:br>
              <a:rPr lang="hr-HR" sz="5400" b="1" dirty="0"/>
            </a:br>
            <a:r>
              <a:rPr lang="hr-HR" sz="5400" b="1" dirty="0"/>
              <a:t>At </a:t>
            </a:r>
            <a:r>
              <a:rPr lang="hr-HR" sz="5400" b="1" dirty="0" err="1"/>
              <a:t>the</a:t>
            </a:r>
            <a:r>
              <a:rPr lang="hr-HR" sz="5400" b="1" dirty="0"/>
              <a:t> </a:t>
            </a:r>
            <a:r>
              <a:rPr lang="hr-HR" sz="5400" b="1" dirty="0" err="1"/>
              <a:t>airport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D91E56-AA4A-92A6-45C8-86F4CEE3DF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1482" cy="686847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BA94FB-C566-B9FA-C521-8DA6F961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3022" y="160727"/>
            <a:ext cx="5827144" cy="1571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dirty="0" err="1"/>
              <a:t>Choose</a:t>
            </a:r>
            <a:r>
              <a:rPr lang="hr-HR" sz="2600" dirty="0"/>
              <a:t> </a:t>
            </a:r>
            <a:r>
              <a:rPr lang="hr-HR" sz="2600" dirty="0" err="1"/>
              <a:t>someone</a:t>
            </a:r>
            <a:r>
              <a:rPr lang="hr-HR" sz="2600" dirty="0"/>
              <a:t> </a:t>
            </a:r>
            <a:r>
              <a:rPr lang="hr-HR" sz="2600" dirty="0" err="1"/>
              <a:t>from</a:t>
            </a:r>
            <a:r>
              <a:rPr lang="hr-HR" sz="2600" dirty="0"/>
              <a:t> </a:t>
            </a:r>
            <a:r>
              <a:rPr lang="hr-HR" sz="2600" dirty="0" err="1"/>
              <a:t>your</a:t>
            </a:r>
            <a:r>
              <a:rPr lang="hr-HR" sz="2600" dirty="0"/>
              <a:t> </a:t>
            </a:r>
            <a:r>
              <a:rPr lang="hr-HR" sz="2600" dirty="0" err="1"/>
              <a:t>family</a:t>
            </a:r>
            <a:r>
              <a:rPr lang="hr-HR" sz="2600" dirty="0"/>
              <a:t> </a:t>
            </a:r>
            <a:r>
              <a:rPr lang="hr-HR" sz="2600" dirty="0" err="1"/>
              <a:t>and</a:t>
            </a:r>
            <a:r>
              <a:rPr lang="hr-HR" sz="2600" dirty="0"/>
              <a:t> talk </a:t>
            </a:r>
            <a:r>
              <a:rPr lang="hr-HR" sz="2600" dirty="0" err="1"/>
              <a:t>about</a:t>
            </a:r>
            <a:r>
              <a:rPr lang="hr-HR" sz="2600" dirty="0"/>
              <a:t> </a:t>
            </a:r>
            <a:r>
              <a:rPr lang="hr-HR" sz="2600" dirty="0" err="1"/>
              <a:t>him</a:t>
            </a:r>
            <a:r>
              <a:rPr lang="hr-HR" sz="2600" dirty="0"/>
              <a:t>/</a:t>
            </a:r>
            <a:r>
              <a:rPr lang="hr-HR" sz="2600" dirty="0" err="1"/>
              <a:t>her</a:t>
            </a:r>
            <a:r>
              <a:rPr lang="hr-HR" sz="2600" dirty="0"/>
              <a:t>. </a:t>
            </a:r>
          </a:p>
          <a:p>
            <a:pPr marL="0" indent="0">
              <a:buNone/>
            </a:pPr>
            <a:r>
              <a:rPr lang="hr-HR" sz="2600" dirty="0"/>
              <a:t>Use </a:t>
            </a:r>
            <a:r>
              <a:rPr lang="hr-HR" sz="2600" dirty="0" err="1"/>
              <a:t>sentences</a:t>
            </a:r>
            <a:r>
              <a:rPr lang="hr-HR" sz="2600" dirty="0"/>
              <a:t> </a:t>
            </a:r>
            <a:r>
              <a:rPr lang="hr-HR" sz="2600" dirty="0" err="1"/>
              <a:t>from</a:t>
            </a:r>
            <a:r>
              <a:rPr lang="hr-HR" sz="2600" dirty="0"/>
              <a:t> </a:t>
            </a:r>
            <a:r>
              <a:rPr lang="hr-HR" sz="2600" dirty="0" err="1"/>
              <a:t>Task</a:t>
            </a:r>
            <a:r>
              <a:rPr lang="hr-HR" sz="2600" dirty="0"/>
              <a:t> F.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0F164E-0958-E783-54DB-A8CF0F55F9D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39189"/>
          <a:stretch/>
        </p:blipFill>
        <p:spPr>
          <a:xfrm>
            <a:off x="85516" y="2806391"/>
            <a:ext cx="5181600" cy="15712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18_2_airport_conversation_1">
            <a:hlinkClick r:id="" action="ppaction://media"/>
            <a:extLst>
              <a:ext uri="{FF2B5EF4-FFF2-40B4-BE49-F238E27FC236}">
                <a16:creationId xmlns:a16="http://schemas.microsoft.com/office/drawing/2014/main" id="{782E3B29-1418-4B7D-6213-89A15A324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75811" y="3567834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EC1AD0-9DD8-95CB-C317-48585CC70C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5" y="1134340"/>
            <a:ext cx="4397121" cy="49153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8518BFF-615C-8068-B6F1-B217A8B0FE8F}"/>
              </a:ext>
            </a:extLst>
          </p:cNvPr>
          <p:cNvSpPr txBox="1">
            <a:spLocks/>
          </p:cNvSpPr>
          <p:nvPr/>
        </p:nvSpPr>
        <p:spPr>
          <a:xfrm>
            <a:off x="5907182" y="1726788"/>
            <a:ext cx="6284817" cy="1571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Where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airport</a:t>
            </a:r>
            <a:r>
              <a:rPr lang="hr-HR" dirty="0"/>
              <a:t>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hear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G?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Who 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think</a:t>
            </a:r>
            <a:r>
              <a:rPr lang="hr-HR" dirty="0"/>
              <a:t> </a:t>
            </a:r>
            <a:r>
              <a:rPr lang="hr-HR" dirty="0" err="1"/>
              <a:t>asks</a:t>
            </a:r>
            <a:r>
              <a:rPr lang="hr-HR" dirty="0"/>
              <a:t> </a:t>
            </a:r>
            <a:r>
              <a:rPr lang="hr-HR" dirty="0" err="1"/>
              <a:t>them</a:t>
            </a:r>
            <a:r>
              <a:rPr lang="hr-HR" dirty="0"/>
              <a:t>?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dialogues</a:t>
            </a:r>
            <a:r>
              <a:rPr lang="hr-HR" dirty="0"/>
              <a:t>.</a:t>
            </a:r>
          </a:p>
        </p:txBody>
      </p:sp>
      <p:pic>
        <p:nvPicPr>
          <p:cNvPr id="13" name="l__18_3_airport_conversation_2">
            <a:hlinkClick r:id="" action="ppaction://media"/>
            <a:extLst>
              <a:ext uri="{FF2B5EF4-FFF2-40B4-BE49-F238E27FC236}">
                <a16:creationId xmlns:a16="http://schemas.microsoft.com/office/drawing/2014/main" id="{44B71742-0BF9-7286-2E22-11915FC7AC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07871" y="3592003"/>
            <a:ext cx="487363" cy="487363"/>
          </a:xfrm>
          <a:prstGeom prst="rect">
            <a:avLst/>
          </a:prstGeom>
        </p:spPr>
      </p:pic>
      <p:pic>
        <p:nvPicPr>
          <p:cNvPr id="15" name="l__18_4_airport_conversation_3">
            <a:hlinkClick r:id="" action="ppaction://media"/>
            <a:extLst>
              <a:ext uri="{FF2B5EF4-FFF2-40B4-BE49-F238E27FC236}">
                <a16:creationId xmlns:a16="http://schemas.microsoft.com/office/drawing/2014/main" id="{BC0594EB-E46F-447B-C804-8E72191CA89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71869" y="3602087"/>
            <a:ext cx="487363" cy="487363"/>
          </a:xfrm>
          <a:prstGeom prst="rect">
            <a:avLst/>
          </a:prstGeom>
        </p:spPr>
      </p:pic>
      <p:pic>
        <p:nvPicPr>
          <p:cNvPr id="17" name="l__18_5_airport_conversation_4">
            <a:hlinkClick r:id="" action="ppaction://media"/>
            <a:extLst>
              <a:ext uri="{FF2B5EF4-FFF2-40B4-BE49-F238E27FC236}">
                <a16:creationId xmlns:a16="http://schemas.microsoft.com/office/drawing/2014/main" id="{05AC95EC-1F68-8759-E732-3ED278156C5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61839" y="3638378"/>
            <a:ext cx="487363" cy="487363"/>
          </a:xfrm>
          <a:prstGeom prst="rect">
            <a:avLst/>
          </a:prstGeom>
        </p:spPr>
      </p:pic>
      <p:pic>
        <p:nvPicPr>
          <p:cNvPr id="18" name="l__18_6_airport_conversation_5">
            <a:hlinkClick r:id="" action="ppaction://media"/>
            <a:extLst>
              <a:ext uri="{FF2B5EF4-FFF2-40B4-BE49-F238E27FC236}">
                <a16:creationId xmlns:a16="http://schemas.microsoft.com/office/drawing/2014/main" id="{668C213C-4ED2-BF2E-5598-491333A68B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925837" y="3638378"/>
            <a:ext cx="487363" cy="487363"/>
          </a:xfrm>
          <a:prstGeom prst="rect">
            <a:avLst/>
          </a:prstGeom>
        </p:spPr>
      </p:pic>
      <p:pic>
        <p:nvPicPr>
          <p:cNvPr id="19" name="l__18_7_airport_conversation_6">
            <a:hlinkClick r:id="" action="ppaction://media"/>
            <a:extLst>
              <a:ext uri="{FF2B5EF4-FFF2-40B4-BE49-F238E27FC236}">
                <a16:creationId xmlns:a16="http://schemas.microsoft.com/office/drawing/2014/main" id="{BFD23741-5EFD-60BB-1EE0-5CFEA75EDFA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15807" y="3638378"/>
            <a:ext cx="487363" cy="487363"/>
          </a:xfrm>
          <a:prstGeom prst="rect">
            <a:avLst/>
          </a:prstGeom>
        </p:spPr>
      </p:pic>
      <p:pic>
        <p:nvPicPr>
          <p:cNvPr id="20" name="l__18_8_airport_conversation_7">
            <a:hlinkClick r:id="" action="ppaction://media"/>
            <a:extLst>
              <a:ext uri="{FF2B5EF4-FFF2-40B4-BE49-F238E27FC236}">
                <a16:creationId xmlns:a16="http://schemas.microsoft.com/office/drawing/2014/main" id="{51DE6169-8A7A-C9FB-043C-349B513EB8B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05777" y="3620232"/>
            <a:ext cx="487363" cy="487363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7555F9C2-9295-5081-F48F-9EEF1A5165F4}"/>
              </a:ext>
            </a:extLst>
          </p:cNvPr>
          <p:cNvSpPr txBox="1">
            <a:spLocks/>
          </p:cNvSpPr>
          <p:nvPr/>
        </p:nvSpPr>
        <p:spPr>
          <a:xfrm>
            <a:off x="5985163" y="4125741"/>
            <a:ext cx="5827144" cy="87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400" dirty="0" err="1"/>
              <a:t>Listen</a:t>
            </a:r>
            <a:r>
              <a:rPr lang="hr-HR" sz="2400" dirty="0"/>
              <a:t> </a:t>
            </a:r>
            <a:r>
              <a:rPr lang="hr-HR" sz="2400" dirty="0" err="1"/>
              <a:t>again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answer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questions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your</a:t>
            </a:r>
            <a:r>
              <a:rPr lang="hr-HR" sz="2400" dirty="0"/>
              <a:t> </a:t>
            </a:r>
            <a:r>
              <a:rPr lang="hr-HR" sz="2400" dirty="0" err="1"/>
              <a:t>notebook</a:t>
            </a:r>
            <a:r>
              <a:rPr lang="hr-HR" sz="2400" dirty="0"/>
              <a:t>.</a:t>
            </a:r>
          </a:p>
        </p:txBody>
      </p:sp>
      <p:pic>
        <p:nvPicPr>
          <p:cNvPr id="23" name="l__18_2_airport_conversation_1">
            <a:hlinkClick r:id="" action="ppaction://media"/>
            <a:extLst>
              <a:ext uri="{FF2B5EF4-FFF2-40B4-BE49-F238E27FC236}">
                <a16:creationId xmlns:a16="http://schemas.microsoft.com/office/drawing/2014/main" id="{D7048275-C9AB-7B14-7105-EC1F92392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90418" y="5230649"/>
            <a:ext cx="487363" cy="487363"/>
          </a:xfrm>
          <a:prstGeom prst="rect">
            <a:avLst/>
          </a:prstGeom>
        </p:spPr>
      </p:pic>
      <p:pic>
        <p:nvPicPr>
          <p:cNvPr id="24" name="l__18_3_airport_conversation_2">
            <a:hlinkClick r:id="" action="ppaction://media"/>
            <a:extLst>
              <a:ext uri="{FF2B5EF4-FFF2-40B4-BE49-F238E27FC236}">
                <a16:creationId xmlns:a16="http://schemas.microsoft.com/office/drawing/2014/main" id="{AAE4A7EC-4468-12D5-CFCC-33DCD8F22E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928706" y="5267391"/>
            <a:ext cx="487363" cy="487363"/>
          </a:xfrm>
          <a:prstGeom prst="rect">
            <a:avLst/>
          </a:prstGeom>
        </p:spPr>
      </p:pic>
      <p:pic>
        <p:nvPicPr>
          <p:cNvPr id="25" name="l__18_4_airport_conversation_3">
            <a:hlinkClick r:id="" action="ppaction://media"/>
            <a:extLst>
              <a:ext uri="{FF2B5EF4-FFF2-40B4-BE49-F238E27FC236}">
                <a16:creationId xmlns:a16="http://schemas.microsoft.com/office/drawing/2014/main" id="{79096A08-A50E-31E4-C468-E583B1A9DA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66994" y="5275054"/>
            <a:ext cx="487363" cy="487363"/>
          </a:xfrm>
          <a:prstGeom prst="rect">
            <a:avLst/>
          </a:prstGeom>
        </p:spPr>
      </p:pic>
      <p:pic>
        <p:nvPicPr>
          <p:cNvPr id="26" name="l__18_5_airport_conversation_4">
            <a:hlinkClick r:id="" action="ppaction://media"/>
            <a:extLst>
              <a:ext uri="{FF2B5EF4-FFF2-40B4-BE49-F238E27FC236}">
                <a16:creationId xmlns:a16="http://schemas.microsoft.com/office/drawing/2014/main" id="{4B72C3D5-D8A5-74D2-EE0D-B3D85D9ACA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33392" y="5291384"/>
            <a:ext cx="487363" cy="487363"/>
          </a:xfrm>
          <a:prstGeom prst="rect">
            <a:avLst/>
          </a:prstGeom>
        </p:spPr>
      </p:pic>
      <p:pic>
        <p:nvPicPr>
          <p:cNvPr id="27" name="l__18_6_airport_conversation_5">
            <a:hlinkClick r:id="" action="ppaction://media"/>
            <a:extLst>
              <a:ext uri="{FF2B5EF4-FFF2-40B4-BE49-F238E27FC236}">
                <a16:creationId xmlns:a16="http://schemas.microsoft.com/office/drawing/2014/main" id="{52FDABB9-BF30-1ACD-D3E1-FA25C841352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31953" y="5275053"/>
            <a:ext cx="487363" cy="487363"/>
          </a:xfrm>
          <a:prstGeom prst="rect">
            <a:avLst/>
          </a:prstGeom>
        </p:spPr>
      </p:pic>
      <p:pic>
        <p:nvPicPr>
          <p:cNvPr id="28" name="l__18_7_airport_conversation_6">
            <a:hlinkClick r:id="" action="ppaction://media"/>
            <a:extLst>
              <a:ext uri="{FF2B5EF4-FFF2-40B4-BE49-F238E27FC236}">
                <a16:creationId xmlns:a16="http://schemas.microsoft.com/office/drawing/2014/main" id="{E5FB7523-65F1-0356-6554-2D6D26B766A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98738" y="5291383"/>
            <a:ext cx="487363" cy="487363"/>
          </a:xfrm>
          <a:prstGeom prst="rect">
            <a:avLst/>
          </a:prstGeom>
        </p:spPr>
      </p:pic>
      <p:pic>
        <p:nvPicPr>
          <p:cNvPr id="29" name="l__18_8_airport_conversation_7">
            <a:hlinkClick r:id="" action="ppaction://media"/>
            <a:extLst>
              <a:ext uri="{FF2B5EF4-FFF2-40B4-BE49-F238E27FC236}">
                <a16:creationId xmlns:a16="http://schemas.microsoft.com/office/drawing/2014/main" id="{6DD63460-645C-DD5D-3A02-2CB2383A736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65523" y="5267391"/>
            <a:ext cx="487363" cy="487363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B604DAD-0807-4816-B66C-37EEE2F6EEEF}"/>
              </a:ext>
            </a:extLst>
          </p:cNvPr>
          <p:cNvSpPr txBox="1">
            <a:spLocks/>
          </p:cNvSpPr>
          <p:nvPr/>
        </p:nvSpPr>
        <p:spPr>
          <a:xfrm>
            <a:off x="5887101" y="6032237"/>
            <a:ext cx="5827144" cy="487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sz="2600" dirty="0" err="1"/>
              <a:t>Check</a:t>
            </a:r>
            <a:r>
              <a:rPr lang="hr-HR" dirty="0"/>
              <a:t>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923CFAA-CE3B-39B8-76D7-E7C919D197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0" y="2790359"/>
            <a:ext cx="3909399" cy="297205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1616602-BC51-B95C-41B8-B8C6619869CE}"/>
              </a:ext>
            </a:extLst>
          </p:cNvPr>
          <p:cNvSpPr txBox="1"/>
          <p:nvPr/>
        </p:nvSpPr>
        <p:spPr>
          <a:xfrm>
            <a:off x="865582" y="2992639"/>
            <a:ext cx="3400935" cy="2862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FF0000"/>
                </a:solidFill>
              </a:rPr>
              <a:t>1. </a:t>
            </a:r>
            <a:r>
              <a:rPr lang="hr-HR" dirty="0" err="1">
                <a:solidFill>
                  <a:srgbClr val="FF0000"/>
                </a:solidFill>
              </a:rPr>
              <a:t>Two</a:t>
            </a:r>
            <a:r>
              <a:rPr lang="hr-HR" dirty="0">
                <a:solidFill>
                  <a:srgbClr val="FF0000"/>
                </a:solidFill>
              </a:rPr>
              <a:t>, a </a:t>
            </a:r>
            <a:r>
              <a:rPr lang="hr-HR" dirty="0" err="1">
                <a:solidFill>
                  <a:srgbClr val="FF0000"/>
                </a:solidFill>
              </a:rPr>
              <a:t>bag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and</a:t>
            </a:r>
            <a:r>
              <a:rPr lang="hr-HR" dirty="0">
                <a:solidFill>
                  <a:srgbClr val="FF0000"/>
                </a:solidFill>
              </a:rPr>
              <a:t> a laptop.</a:t>
            </a:r>
          </a:p>
          <a:p>
            <a:r>
              <a:rPr lang="hr-HR" dirty="0">
                <a:solidFill>
                  <a:srgbClr val="FF0000"/>
                </a:solidFill>
              </a:rPr>
              <a:t>2. 40 kg.</a:t>
            </a:r>
          </a:p>
          <a:p>
            <a:r>
              <a:rPr lang="hr-HR" dirty="0">
                <a:solidFill>
                  <a:srgbClr val="FF0000"/>
                </a:solidFill>
              </a:rPr>
              <a:t>3. </a:t>
            </a:r>
            <a:r>
              <a:rPr lang="hr-HR" dirty="0" err="1">
                <a:solidFill>
                  <a:srgbClr val="FF0000"/>
                </a:solidFill>
              </a:rPr>
              <a:t>Three</a:t>
            </a:r>
            <a:r>
              <a:rPr lang="hr-HR" dirty="0">
                <a:solidFill>
                  <a:srgbClr val="FF0000"/>
                </a:solidFill>
              </a:rPr>
              <a:t> </a:t>
            </a:r>
            <a:r>
              <a:rPr lang="hr-HR" dirty="0" err="1">
                <a:solidFill>
                  <a:srgbClr val="FF0000"/>
                </a:solidFill>
              </a:rPr>
              <a:t>sandwiches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r>
              <a:rPr lang="hr-HR" dirty="0">
                <a:solidFill>
                  <a:srgbClr val="FF0000"/>
                </a:solidFill>
              </a:rPr>
              <a:t>4. </a:t>
            </a:r>
            <a:r>
              <a:rPr lang="hr-HR" dirty="0" err="1">
                <a:solidFill>
                  <a:srgbClr val="FF0000"/>
                </a:solidFill>
              </a:rPr>
              <a:t>Three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r>
              <a:rPr lang="hr-HR" dirty="0">
                <a:solidFill>
                  <a:srgbClr val="FF0000"/>
                </a:solidFill>
              </a:rPr>
              <a:t>5. </a:t>
            </a:r>
            <a:r>
              <a:rPr lang="hr-HR" dirty="0" err="1">
                <a:solidFill>
                  <a:srgbClr val="FF0000"/>
                </a:solidFill>
              </a:rPr>
              <a:t>Up</a:t>
            </a:r>
            <a:r>
              <a:rPr lang="hr-HR" dirty="0">
                <a:solidFill>
                  <a:srgbClr val="FF0000"/>
                </a:solidFill>
              </a:rPr>
              <a:t> to 90 ml.</a:t>
            </a:r>
          </a:p>
          <a:p>
            <a:r>
              <a:rPr lang="hr-HR" dirty="0">
                <a:solidFill>
                  <a:srgbClr val="FF0000"/>
                </a:solidFill>
              </a:rPr>
              <a:t>6. </a:t>
            </a:r>
            <a:r>
              <a:rPr lang="hr-HR" dirty="0" err="1">
                <a:solidFill>
                  <a:srgbClr val="FF0000"/>
                </a:solidFill>
              </a:rPr>
              <a:t>Two</a:t>
            </a:r>
            <a:endParaRPr lang="hr-HR" dirty="0">
              <a:solidFill>
                <a:srgbClr val="FF0000"/>
              </a:solidFill>
            </a:endParaRPr>
          </a:p>
          <a:p>
            <a:r>
              <a:rPr lang="hr-HR" dirty="0">
                <a:solidFill>
                  <a:srgbClr val="FF0000"/>
                </a:solidFill>
              </a:rPr>
              <a:t>7. 5 </a:t>
            </a:r>
            <a:r>
              <a:rPr lang="hr-HR" dirty="0" err="1">
                <a:solidFill>
                  <a:srgbClr val="FF0000"/>
                </a:solidFill>
              </a:rPr>
              <a:t>pounds</a:t>
            </a:r>
            <a:r>
              <a:rPr lang="hr-HR" dirty="0">
                <a:solidFill>
                  <a:srgbClr val="FF0000"/>
                </a:solidFill>
              </a:rPr>
              <a:t>.</a:t>
            </a:r>
          </a:p>
          <a:p>
            <a:r>
              <a:rPr lang="hr-HR" dirty="0">
                <a:solidFill>
                  <a:srgbClr val="FF0000"/>
                </a:solidFill>
              </a:rPr>
              <a:t>8. </a:t>
            </a:r>
            <a:r>
              <a:rPr lang="hr-HR" dirty="0" err="1">
                <a:solidFill>
                  <a:srgbClr val="FF0000"/>
                </a:solidFill>
              </a:rPr>
              <a:t>Three</a:t>
            </a:r>
            <a:endParaRPr lang="hr-HR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hr-HR" dirty="0"/>
          </a:p>
          <a:p>
            <a:pPr marL="342900" indent="-342900">
              <a:buAutoNum type="arabicPeriod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11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8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0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46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86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34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70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22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48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00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646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63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34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701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227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/>
      <p:bldP spid="30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868803-F3CD-7FF4-39A4-9331693029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417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76136-F934-0ED1-100C-11372C4D9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8205" y="1721062"/>
            <a:ext cx="6438181" cy="378381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6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endParaRPr lang="hr-HR" sz="26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hr-HR" sz="2600" b="1" dirty="0" err="1"/>
              <a:t>We</a:t>
            </a:r>
            <a:r>
              <a:rPr lang="hr-HR" sz="2600" b="1" dirty="0"/>
              <a:t> use </a:t>
            </a:r>
            <a:r>
              <a:rPr lang="hr-HR" sz="2600" b="1" dirty="0">
                <a:solidFill>
                  <a:srgbClr val="7030A0"/>
                </a:solidFill>
              </a:rPr>
              <a:t>HOW MANY </a:t>
            </a:r>
            <a:r>
              <a:rPr lang="hr-HR" sz="2600" b="1" dirty="0" err="1"/>
              <a:t>with</a:t>
            </a:r>
            <a:r>
              <a:rPr lang="hr-HR" sz="2600" b="1" dirty="0"/>
              <a:t> </a:t>
            </a:r>
            <a:r>
              <a:rPr lang="hr-HR" sz="2600" b="1" dirty="0" err="1"/>
              <a:t>countable</a:t>
            </a:r>
            <a:r>
              <a:rPr lang="hr-HR" sz="2600" b="1" dirty="0"/>
              <a:t> </a:t>
            </a:r>
            <a:r>
              <a:rPr lang="hr-HR" sz="2600" b="1" dirty="0" err="1"/>
              <a:t>nouns</a:t>
            </a:r>
            <a:r>
              <a:rPr lang="hr-HR" sz="2600" b="1" dirty="0"/>
              <a:t>.</a:t>
            </a:r>
          </a:p>
          <a:p>
            <a:pPr marL="0" indent="0" algn="ctr">
              <a:buNone/>
            </a:pPr>
            <a:r>
              <a:rPr lang="hr-HR" sz="2600" b="1" i="1" dirty="0">
                <a:solidFill>
                  <a:srgbClr val="7030A0"/>
                </a:solidFill>
                <a:highlight>
                  <a:srgbClr val="FFFF00"/>
                </a:highlight>
              </a:rPr>
              <a:t>How </a:t>
            </a:r>
            <a:r>
              <a:rPr lang="hr-HR" sz="2600" b="1" i="1" dirty="0" err="1">
                <a:solidFill>
                  <a:srgbClr val="7030A0"/>
                </a:solidFill>
                <a:highlight>
                  <a:srgbClr val="FFFF00"/>
                </a:highlight>
              </a:rPr>
              <a:t>many</a:t>
            </a:r>
            <a:r>
              <a:rPr lang="hr-HR" sz="2600" b="1" i="1" dirty="0">
                <a:solidFill>
                  <a:srgbClr val="7030A0"/>
                </a:solidFill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sandwiches</a:t>
            </a:r>
            <a:r>
              <a:rPr lang="hr-HR" sz="2600" b="1" i="1" dirty="0"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shall</a:t>
            </a:r>
            <a:r>
              <a:rPr lang="hr-HR" sz="2600" b="1" i="1" dirty="0">
                <a:highlight>
                  <a:srgbClr val="FFFF00"/>
                </a:highlight>
              </a:rPr>
              <a:t> I </a:t>
            </a:r>
            <a:r>
              <a:rPr lang="hr-HR" sz="2600" b="1" i="1" dirty="0" err="1">
                <a:highlight>
                  <a:srgbClr val="FFFF00"/>
                </a:highlight>
              </a:rPr>
              <a:t>get</a:t>
            </a:r>
            <a:r>
              <a:rPr lang="hr-HR" sz="2600" b="1" i="1" dirty="0">
                <a:highlight>
                  <a:srgbClr val="FFFF00"/>
                </a:highlight>
              </a:rPr>
              <a:t>? </a:t>
            </a:r>
            <a:r>
              <a:rPr lang="hr-HR" sz="2600" b="1" i="1" dirty="0" err="1">
                <a:highlight>
                  <a:srgbClr val="FFFF00"/>
                </a:highlight>
              </a:rPr>
              <a:t>Not</a:t>
            </a:r>
            <a:r>
              <a:rPr lang="hr-HR" sz="2600" b="1" i="1" dirty="0"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many</a:t>
            </a:r>
            <a:r>
              <a:rPr lang="hr-HR" sz="2600" b="1" i="1" dirty="0"/>
              <a:t>.</a:t>
            </a:r>
          </a:p>
          <a:p>
            <a:pPr marL="0" indent="0" algn="ctr">
              <a:buNone/>
            </a:pPr>
            <a:r>
              <a:rPr lang="hr-HR" sz="2600" b="1" i="1" dirty="0"/>
              <a:t> </a:t>
            </a:r>
          </a:p>
          <a:p>
            <a:pPr marL="0" indent="0">
              <a:buNone/>
            </a:pPr>
            <a:r>
              <a:rPr lang="hr-HR" sz="2600" b="1" dirty="0" err="1"/>
              <a:t>We</a:t>
            </a:r>
            <a:r>
              <a:rPr lang="hr-HR" sz="2600" b="1" dirty="0"/>
              <a:t> use </a:t>
            </a:r>
            <a:r>
              <a:rPr lang="hr-HR" sz="2600" b="1" dirty="0">
                <a:solidFill>
                  <a:srgbClr val="00B050"/>
                </a:solidFill>
              </a:rPr>
              <a:t>HOW MUCH </a:t>
            </a:r>
            <a:r>
              <a:rPr lang="hr-HR" sz="2600" b="1" dirty="0" err="1"/>
              <a:t>with</a:t>
            </a:r>
            <a:r>
              <a:rPr lang="hr-HR" sz="2600" b="1" dirty="0"/>
              <a:t> </a:t>
            </a:r>
            <a:r>
              <a:rPr lang="hr-HR" sz="2600" b="1" dirty="0" err="1"/>
              <a:t>an</a:t>
            </a:r>
            <a:r>
              <a:rPr lang="hr-HR" sz="2600" b="1" dirty="0"/>
              <a:t> </a:t>
            </a:r>
            <a:r>
              <a:rPr lang="hr-HR" sz="2600" b="1" dirty="0" err="1"/>
              <a:t>uncountable</a:t>
            </a:r>
            <a:r>
              <a:rPr lang="hr-HR" sz="2600" b="1" dirty="0"/>
              <a:t> </a:t>
            </a:r>
            <a:r>
              <a:rPr lang="hr-HR" sz="2600" b="1" dirty="0" err="1"/>
              <a:t>noun</a:t>
            </a:r>
            <a:r>
              <a:rPr lang="hr-HR" sz="2600" b="1" dirty="0"/>
              <a:t> (a </a:t>
            </a:r>
            <a:r>
              <a:rPr lang="hr-HR" sz="2600" b="1" dirty="0" err="1"/>
              <a:t>noun</a:t>
            </a:r>
            <a:r>
              <a:rPr lang="hr-HR" sz="2600" b="1" dirty="0"/>
              <a:t> </a:t>
            </a:r>
            <a:r>
              <a:rPr lang="hr-HR" sz="2600" b="1" dirty="0" err="1"/>
              <a:t>that</a:t>
            </a:r>
            <a:r>
              <a:rPr lang="hr-HR" sz="2600" b="1" dirty="0"/>
              <a:t> </a:t>
            </a:r>
            <a:r>
              <a:rPr lang="hr-HR" sz="2600" b="1" dirty="0" err="1"/>
              <a:t>has</a:t>
            </a:r>
            <a:r>
              <a:rPr lang="hr-HR" sz="2600" b="1" dirty="0"/>
              <a:t> no plural).</a:t>
            </a:r>
          </a:p>
          <a:p>
            <a:pPr marL="0" indent="0" algn="ctr">
              <a:buNone/>
            </a:pPr>
            <a:r>
              <a:rPr lang="hr-HR" sz="2600" b="1" i="1" dirty="0">
                <a:solidFill>
                  <a:srgbClr val="00B050"/>
                </a:solidFill>
                <a:highlight>
                  <a:srgbClr val="FFFF00"/>
                </a:highlight>
              </a:rPr>
              <a:t>How </a:t>
            </a:r>
            <a:r>
              <a:rPr lang="hr-HR" sz="2600" b="1" i="1" dirty="0" err="1">
                <a:solidFill>
                  <a:srgbClr val="00B050"/>
                </a:solidFill>
                <a:highlight>
                  <a:srgbClr val="FFFF00"/>
                </a:highlight>
              </a:rPr>
              <a:t>much</a:t>
            </a:r>
            <a:r>
              <a:rPr lang="hr-HR" sz="2600" b="1" i="1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juice</a:t>
            </a:r>
            <a:r>
              <a:rPr lang="hr-HR" sz="2600" b="1" i="1" dirty="0"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would</a:t>
            </a:r>
            <a:r>
              <a:rPr lang="hr-HR" sz="2600" b="1" i="1" dirty="0"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you</a:t>
            </a:r>
            <a:r>
              <a:rPr lang="hr-HR" sz="2600" b="1" i="1" dirty="0">
                <a:highlight>
                  <a:srgbClr val="FFFF00"/>
                </a:highlight>
              </a:rPr>
              <a:t> </a:t>
            </a:r>
            <a:r>
              <a:rPr lang="hr-HR" sz="2600" b="1" i="1" dirty="0" err="1">
                <a:highlight>
                  <a:srgbClr val="FFFF00"/>
                </a:highlight>
              </a:rPr>
              <a:t>like</a:t>
            </a:r>
            <a:r>
              <a:rPr lang="hr-HR" sz="2600" b="1" i="1" dirty="0">
                <a:highlight>
                  <a:srgbClr val="FFFF00"/>
                </a:highlight>
              </a:rPr>
              <a:t>? </a:t>
            </a:r>
            <a:endParaRPr lang="hr-HR" sz="2600" b="1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F9435-B06E-9479-4398-51E25FBD9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r="6643"/>
          <a:stretch/>
        </p:blipFill>
        <p:spPr>
          <a:xfrm>
            <a:off x="0" y="2693030"/>
            <a:ext cx="5313872" cy="14719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12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3BB157-82C5-4AC6-5712-1336475F7C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4173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DCC88-E146-8379-FE47-7CBA89870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9802" y="1008453"/>
            <a:ext cx="6241211" cy="22612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r-HR" dirty="0" err="1"/>
              <a:t>Fill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I.</a:t>
            </a:r>
          </a:p>
          <a:p>
            <a:pPr marL="0" indent="0" algn="just">
              <a:buNone/>
            </a:pPr>
            <a:endParaRPr lang="hr-HR" dirty="0"/>
          </a:p>
          <a:p>
            <a:pPr marL="0" indent="0" algn="just">
              <a:buNone/>
            </a:pPr>
            <a:r>
              <a:rPr lang="hr-HR" dirty="0"/>
              <a:t>Use </a:t>
            </a:r>
            <a:r>
              <a:rPr lang="hr-HR" b="1" dirty="0"/>
              <a:t>HOW MUCH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b="1" dirty="0"/>
              <a:t>HOW MANY</a:t>
            </a:r>
            <a:r>
              <a:rPr lang="hr-HR" dirty="0"/>
              <a:t>. </a:t>
            </a:r>
          </a:p>
          <a:p>
            <a:pPr marL="0" indent="0" algn="just">
              <a:buNone/>
            </a:pPr>
            <a:endParaRPr lang="hr-HR" dirty="0"/>
          </a:p>
          <a:p>
            <a:pPr marL="0" indent="0" algn="just">
              <a:buNone/>
            </a:pPr>
            <a:r>
              <a:rPr lang="hr-HR" dirty="0" err="1"/>
              <a:t>Ask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partner</a:t>
            </a:r>
            <a:r>
              <a:rPr lang="hr-HR" b="1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6D101A-A210-DB06-FB6C-0A714C8EF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9" y="1665648"/>
            <a:ext cx="4084674" cy="37112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09F9E20-AB02-BD4E-33F3-14543FAB5F8D}"/>
              </a:ext>
            </a:extLst>
          </p:cNvPr>
          <p:cNvSpPr txBox="1">
            <a:spLocks/>
          </p:cNvSpPr>
          <p:nvPr/>
        </p:nvSpPr>
        <p:spPr>
          <a:xfrm>
            <a:off x="5419801" y="4107483"/>
            <a:ext cx="6241211" cy="627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4C6343-F965-58AD-A91B-CD9D0A0632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t="17674" r="3128" b="3132"/>
          <a:stretch/>
        </p:blipFill>
        <p:spPr>
          <a:xfrm>
            <a:off x="410990" y="2323750"/>
            <a:ext cx="3962192" cy="29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EC41F1-F99A-82FE-C994-DA1CB24DDF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335398" cy="68655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1B088-EC57-117B-1FBE-C46874280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3507" y="142446"/>
            <a:ext cx="6160008" cy="1609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Look at the pictures in Task A.</a:t>
            </a:r>
            <a:br>
              <a:rPr lang="hr-HR" dirty="0"/>
            </a:br>
            <a:r>
              <a:rPr lang="en-US" dirty="0"/>
              <a:t>Can you </a:t>
            </a:r>
            <a:r>
              <a:rPr lang="en-US" dirty="0" err="1"/>
              <a:t>recognise</a:t>
            </a:r>
            <a:r>
              <a:rPr lang="en-US" dirty="0"/>
              <a:t> any of the places?</a:t>
            </a:r>
          </a:p>
          <a:p>
            <a:pPr marL="0" indent="0">
              <a:buNone/>
            </a:pPr>
            <a:r>
              <a:rPr lang="en-US" dirty="0"/>
              <a:t>Read and do some online research.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18AD2-8A8C-DB52-0B32-3C2FC268D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9" y="2372806"/>
            <a:ext cx="4503810" cy="141744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E65E9-E641-BF1D-1F73-4F031EF03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8" y="544815"/>
            <a:ext cx="4776395" cy="61120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54E226-3A5E-5169-07DB-650598553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918" y="1652769"/>
            <a:ext cx="5032442" cy="49126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47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1C53BF-4569-5438-8091-BB02EB0188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221225" cy="684515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E3EF9-23D5-196C-0D0D-050970BAF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152" y="188849"/>
            <a:ext cx="6016752" cy="1118743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recording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60A5F-D7AF-9DE5-419F-863586DDB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152" y="2262152"/>
            <a:ext cx="4616638" cy="24918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7BAC142-15CB-90B3-DD9A-DF1D6A043925}"/>
              </a:ext>
            </a:extLst>
          </p:cNvPr>
          <p:cNvSpPr txBox="1">
            <a:spLocks/>
          </p:cNvSpPr>
          <p:nvPr/>
        </p:nvSpPr>
        <p:spPr>
          <a:xfrm>
            <a:off x="6175248" y="5708538"/>
            <a:ext cx="6016752" cy="1118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0" name="l__18_9_on_the_plane">
            <a:hlinkClick r:id="" action="ppaction://media"/>
            <a:extLst>
              <a:ext uri="{FF2B5EF4-FFF2-40B4-BE49-F238E27FC236}">
                <a16:creationId xmlns:a16="http://schemas.microsoft.com/office/drawing/2014/main" id="{93048E2D-B624-DE67-9832-D1817B31D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4242" y="1178665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F840FA-326B-D08B-C108-63E00965E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70" y="3132575"/>
            <a:ext cx="2326235" cy="146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2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95" y="-39802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95.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986730" y="1187040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Tick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right</a:t>
            </a:r>
            <a:r>
              <a:rPr lang="hr-HR" sz="2800" dirty="0"/>
              <a:t> </a:t>
            </a:r>
            <a:r>
              <a:rPr lang="hr-HR" sz="2800" dirty="0" err="1"/>
              <a:t>option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46005" y="191044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4094523"/>
            <a:ext cx="6102276" cy="8702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Look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make </a:t>
            </a:r>
            <a:r>
              <a:rPr lang="hr-HR" dirty="0" err="1"/>
              <a:t>sentences</a:t>
            </a:r>
            <a:r>
              <a:rPr lang="hr-HR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146862" y="5091127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F659F-D1CE-8D63-2845-ABDA5F69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r="220"/>
          <a:stretch/>
        </p:blipFill>
        <p:spPr>
          <a:xfrm>
            <a:off x="838200" y="1145219"/>
            <a:ext cx="4233463" cy="5566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D6DB4-09D5-990F-2EA7-B8032ED34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6198" r="3410" b="5466"/>
          <a:stretch/>
        </p:blipFill>
        <p:spPr>
          <a:xfrm>
            <a:off x="130352" y="2958972"/>
            <a:ext cx="5649157" cy="10453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E9D92D-E90F-7061-240A-1EE4FB647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5" y="3547506"/>
            <a:ext cx="315977" cy="3159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DDFC11-CD7D-88D7-2191-ECFACCEDA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5" y="1145219"/>
            <a:ext cx="4233463" cy="55970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7E867D-6C99-0932-DE50-33031A5E1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61" y="4281390"/>
            <a:ext cx="4049737" cy="23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43" y="-6202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98.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28314" y="1348952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mistakes</a:t>
            </a:r>
            <a:r>
              <a:rPr lang="hr-HR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46005" y="191044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8552" y="2570491"/>
            <a:ext cx="5931393" cy="1717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Choose another character and write about him or her. Look for some ideas in Texts 1-4 in Task F.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087587" y="4424337"/>
            <a:ext cx="581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Fill in the sentences in Task G with one of the words from the box.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F659F-D1CE-8D63-2845-ABDA5F69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3750"/>
          <a:stretch/>
        </p:blipFill>
        <p:spPr>
          <a:xfrm>
            <a:off x="838200" y="1145219"/>
            <a:ext cx="4233463" cy="556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7C91F-7190-69C2-D5B7-8848BB6F1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" y="2570491"/>
            <a:ext cx="5739922" cy="17170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162A4E-7DB9-ECD7-A50E-1194C79C6C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" r="3048"/>
          <a:stretch/>
        </p:blipFill>
        <p:spPr>
          <a:xfrm>
            <a:off x="182055" y="2911774"/>
            <a:ext cx="5539667" cy="13576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9279C-2E0B-EEF1-5C54-22D84B6EE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5" y="1145219"/>
            <a:ext cx="4997788" cy="53669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562D01-C585-12AD-FE5C-C7D7EEB7195E}"/>
              </a:ext>
            </a:extLst>
          </p:cNvPr>
          <p:cNvSpPr txBox="1"/>
          <p:nvPr/>
        </p:nvSpPr>
        <p:spPr>
          <a:xfrm>
            <a:off x="6096000" y="537844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3E2CC41-9030-2785-EE31-A2D6E8DDB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87" y="2570491"/>
            <a:ext cx="4819217" cy="3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B2069EE-A08E-44F0-B3F9-3CF8CC2DC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26740" cy="6857542"/>
          </a:xfrm>
          <a:custGeom>
            <a:avLst/>
            <a:gdLst>
              <a:gd name="connsiteX0" fmla="*/ 0 w 6126740"/>
              <a:gd name="connsiteY0" fmla="*/ 0 h 6857542"/>
              <a:gd name="connsiteX1" fmla="*/ 4980067 w 6126740"/>
              <a:gd name="connsiteY1" fmla="*/ 0 h 6857542"/>
              <a:gd name="connsiteX2" fmla="*/ 4992714 w 6126740"/>
              <a:gd name="connsiteY2" fmla="*/ 31774 h 6857542"/>
              <a:gd name="connsiteX3" fmla="*/ 6047722 w 6126740"/>
              <a:gd name="connsiteY3" fmla="*/ 2682457 h 6857542"/>
              <a:gd name="connsiteX4" fmla="*/ 6047722 w 6126740"/>
              <a:gd name="connsiteY4" fmla="*/ 3752208 h 6857542"/>
              <a:gd name="connsiteX5" fmla="*/ 4890218 w 6126740"/>
              <a:gd name="connsiteY5" fmla="*/ 6660411 h 6857542"/>
              <a:gd name="connsiteX6" fmla="*/ 4811756 w 6126740"/>
              <a:gd name="connsiteY6" fmla="*/ 6857542 h 6857542"/>
              <a:gd name="connsiteX7" fmla="*/ 0 w 6126740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26740" h="6857542">
                <a:moveTo>
                  <a:pt x="0" y="0"/>
                </a:moveTo>
                <a:lnTo>
                  <a:pt x="4980067" y="0"/>
                </a:lnTo>
                <a:lnTo>
                  <a:pt x="4992714" y="31774"/>
                </a:lnTo>
                <a:cubicBezTo>
                  <a:pt x="6047722" y="2682457"/>
                  <a:pt x="6047722" y="2682457"/>
                  <a:pt x="6047722" y="2682457"/>
                </a:cubicBezTo>
                <a:cubicBezTo>
                  <a:pt x="6153080" y="2988100"/>
                  <a:pt x="6153080" y="3446565"/>
                  <a:pt x="6047722" y="3752208"/>
                </a:cubicBezTo>
                <a:cubicBezTo>
                  <a:pt x="5563735" y="4968215"/>
                  <a:pt x="5185620" y="5918220"/>
                  <a:pt x="4890218" y="6660411"/>
                </a:cubicBezTo>
                <a:lnTo>
                  <a:pt x="4811756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111ABF-D4A3-2B7F-D2D6-D9439B98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76" y="1765466"/>
            <a:ext cx="4220967" cy="1907840"/>
          </a:xfrm>
        </p:spPr>
        <p:txBody>
          <a:bodyPr anchor="b">
            <a:normAutofit/>
          </a:bodyPr>
          <a:lstStyle/>
          <a:p>
            <a:r>
              <a:rPr lang="en-US" sz="3000" i="1" dirty="0">
                <a:solidFill>
                  <a:schemeClr val="bg1"/>
                </a:solidFill>
              </a:rPr>
              <a:t>Have you ever travelled by plane?</a:t>
            </a:r>
            <a:br>
              <a:rPr lang="en-US" sz="3000" i="1" dirty="0">
                <a:solidFill>
                  <a:schemeClr val="bg1"/>
                </a:solidFill>
              </a:rPr>
            </a:br>
            <a:r>
              <a:rPr lang="en-US" sz="3000" i="1" dirty="0">
                <a:solidFill>
                  <a:schemeClr val="bg1"/>
                </a:solidFill>
              </a:rPr>
              <a:t>Have you ever been at the airport</a:t>
            </a:r>
            <a:r>
              <a:rPr lang="en-US" sz="3000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43" name="Group 39">
            <a:extLst>
              <a:ext uri="{FF2B5EF4-FFF2-40B4-BE49-F238E27FC236}">
                <a16:creationId xmlns:a16="http://schemas.microsoft.com/office/drawing/2014/main" id="{9C6E8597-0CCE-4A8A-9326-AA52691A1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0080" y="640080"/>
            <a:ext cx="1128382" cy="847206"/>
            <a:chOff x="5307830" y="325570"/>
            <a:chExt cx="1128382" cy="847206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E78FE76E-DF1D-420B-957F-8ECE93C02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CF2F61F0-9758-4DEF-AC08-7B00F04A46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2AB7F-5A77-1238-1491-789EB916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31613" y="414599"/>
            <a:ext cx="5320307" cy="317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24A1BD1-2196-0FEC-77D9-9F9224BA9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89" y="3791761"/>
            <a:ext cx="4075054" cy="274121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chemeClr val="bg1"/>
                </a:solidFill>
              </a:rPr>
              <a:t>Write down as many words connected with travelling by planes. Work in pairs.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79D588-E091-A1FE-2A0F-55CAB576C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247022" y="4276725"/>
            <a:ext cx="5405828" cy="209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36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9B897-46A0-D7DA-E7E9-082DB9EC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3675"/>
            <a:ext cx="10515600" cy="1325563"/>
          </a:xfrm>
        </p:spPr>
        <p:txBody>
          <a:bodyPr/>
          <a:lstStyle/>
          <a:p>
            <a:r>
              <a:rPr lang="hr-HR" dirty="0" err="1"/>
              <a:t>Translate</a:t>
            </a:r>
            <a:r>
              <a:rPr lang="hr-HR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1C400C-3E6C-0C97-AB7C-927F45342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917" y="1444945"/>
            <a:ext cx="5181600" cy="48418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luggage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hand luggage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check-in desk</a:t>
            </a:r>
          </a:p>
          <a:p>
            <a:pPr marL="0" indent="0">
              <a:buNone/>
            </a:pPr>
            <a:r>
              <a:rPr lang="en-US" b="1" dirty="0"/>
              <a:t>scales</a:t>
            </a:r>
            <a:endParaRPr lang="hr-HR" b="1" dirty="0"/>
          </a:p>
          <a:p>
            <a:pPr marL="0" indent="0">
              <a:buNone/>
            </a:pPr>
            <a:r>
              <a:rPr lang="en-US" b="1" dirty="0" err="1"/>
              <a:t>bo</a:t>
            </a:r>
            <a:r>
              <a:rPr lang="hr-HR" b="1" dirty="0"/>
              <a:t>a</a:t>
            </a:r>
            <a:r>
              <a:rPr lang="en-US" b="1" dirty="0" err="1"/>
              <a:t>rd</a:t>
            </a:r>
            <a:r>
              <a:rPr lang="en-US" b="1" dirty="0"/>
              <a:t> a plane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boarding card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seat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customs office</a:t>
            </a:r>
            <a:r>
              <a:rPr lang="hr-HR" b="1" dirty="0"/>
              <a:t>r</a:t>
            </a:r>
            <a:r>
              <a:rPr lang="en-US" b="1" dirty="0"/>
              <a:t>	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security (officer)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departure lounge</a:t>
            </a:r>
            <a:endParaRPr lang="hr-HR" b="1" dirty="0"/>
          </a:p>
          <a:p>
            <a:pPr marL="0" indent="0">
              <a:buNone/>
            </a:pPr>
            <a:r>
              <a:rPr lang="en-US" b="1" dirty="0"/>
              <a:t>announcement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A4C51-A4C6-B073-C092-F375F4D1B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4050" y="1416254"/>
            <a:ext cx="5181600" cy="4667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prtljaga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ručna prtljaga 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šalter za prijavu putnika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vaga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ukrcati se na avion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karta za ukrcaj u zrakoplov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sjedalo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carinski službenik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službenik osiguranja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čekaonica u zrakoplovnoj luci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1"/>
                </a:solidFill>
              </a:rPr>
              <a:t>najava leta</a:t>
            </a:r>
          </a:p>
        </p:txBody>
      </p:sp>
      <p:pic>
        <p:nvPicPr>
          <p:cNvPr id="3" name="Picture 2" descr="A picture containing building, indoor, airport, luggage&#10;&#10;Description automatically generated">
            <a:extLst>
              <a:ext uri="{FF2B5EF4-FFF2-40B4-BE49-F238E27FC236}">
                <a16:creationId xmlns:a16="http://schemas.microsoft.com/office/drawing/2014/main" id="{15175137-C7C4-FE4C-6DEE-F4ECFBCF51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3"/>
          <a:stretch/>
        </p:blipFill>
        <p:spPr>
          <a:xfrm>
            <a:off x="7111926" y="856456"/>
            <a:ext cx="4927202" cy="484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02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43835FF-F216-909D-B3AB-0FD542CFD8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2100" cy="6844037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8034E1E-540E-BDDF-A672-19952B939E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"/>
          <a:stretch/>
        </p:blipFill>
        <p:spPr>
          <a:xfrm>
            <a:off x="77363" y="1565970"/>
            <a:ext cx="5439938" cy="37317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035538-4B7C-F416-84AA-47E3FC4C3C97}"/>
              </a:ext>
            </a:extLst>
          </p:cNvPr>
          <p:cNvSpPr txBox="1"/>
          <p:nvPr/>
        </p:nvSpPr>
        <p:spPr>
          <a:xfrm>
            <a:off x="5953125" y="180975"/>
            <a:ext cx="60726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/>
              <a:t>Do </a:t>
            </a:r>
            <a:r>
              <a:rPr lang="hr-HR" sz="2600" dirty="0" err="1"/>
              <a:t>Task</a:t>
            </a:r>
            <a:r>
              <a:rPr lang="hr-HR" sz="2600" dirty="0"/>
              <a:t> B. Put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pictures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proper</a:t>
            </a:r>
            <a:r>
              <a:rPr lang="hr-HR" sz="2600" dirty="0"/>
              <a:t> </a:t>
            </a:r>
            <a:r>
              <a:rPr lang="hr-HR" sz="2600" dirty="0" err="1"/>
              <a:t>order</a:t>
            </a:r>
            <a:r>
              <a:rPr lang="hr-HR" sz="26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02A67E-FBF4-E911-A6DB-B7EE7AE68DD7}"/>
              </a:ext>
            </a:extLst>
          </p:cNvPr>
          <p:cNvSpPr txBox="1"/>
          <p:nvPr/>
        </p:nvSpPr>
        <p:spPr>
          <a:xfrm>
            <a:off x="5953125" y="1414341"/>
            <a:ext cx="582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Listen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D4AC80-0D5A-B38B-820F-B2841B1135EC}"/>
              </a:ext>
            </a:extLst>
          </p:cNvPr>
          <p:cNvSpPr txBox="1"/>
          <p:nvPr/>
        </p:nvSpPr>
        <p:spPr>
          <a:xfrm>
            <a:off x="77363" y="2078116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4D4FB-EFBA-2B7C-30E9-2897CA93070B}"/>
              </a:ext>
            </a:extLst>
          </p:cNvPr>
          <p:cNvSpPr txBox="1"/>
          <p:nvPr/>
        </p:nvSpPr>
        <p:spPr>
          <a:xfrm>
            <a:off x="77363" y="2497216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7979F6-995D-D873-2650-A04A3A42D3BF}"/>
              </a:ext>
            </a:extLst>
          </p:cNvPr>
          <p:cNvSpPr txBox="1"/>
          <p:nvPr/>
        </p:nvSpPr>
        <p:spPr>
          <a:xfrm>
            <a:off x="77363" y="2762427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C0F484-A781-D4DF-9170-762ED6206644}"/>
              </a:ext>
            </a:extLst>
          </p:cNvPr>
          <p:cNvSpPr txBox="1"/>
          <p:nvPr/>
        </p:nvSpPr>
        <p:spPr>
          <a:xfrm>
            <a:off x="77363" y="3319519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558F71-AF2D-49F2-1A41-96FCB96957A4}"/>
              </a:ext>
            </a:extLst>
          </p:cNvPr>
          <p:cNvSpPr txBox="1"/>
          <p:nvPr/>
        </p:nvSpPr>
        <p:spPr>
          <a:xfrm>
            <a:off x="77363" y="3597653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75E288-7F2B-93BE-5599-054A587DDF0A}"/>
              </a:ext>
            </a:extLst>
          </p:cNvPr>
          <p:cNvSpPr txBox="1"/>
          <p:nvPr/>
        </p:nvSpPr>
        <p:spPr>
          <a:xfrm>
            <a:off x="77363" y="4047290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E67561-D618-6010-39C7-2F973ED3A298}"/>
              </a:ext>
            </a:extLst>
          </p:cNvPr>
          <p:cNvSpPr txBox="1"/>
          <p:nvPr/>
        </p:nvSpPr>
        <p:spPr>
          <a:xfrm>
            <a:off x="77363" y="4482285"/>
            <a:ext cx="332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FDEE94-E51E-7D73-2EE6-F0F9C9A1030E}"/>
              </a:ext>
            </a:extLst>
          </p:cNvPr>
          <p:cNvSpPr txBox="1"/>
          <p:nvPr/>
        </p:nvSpPr>
        <p:spPr>
          <a:xfrm>
            <a:off x="77363" y="4763391"/>
            <a:ext cx="28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9" name="l__18_1_airport_procedure">
            <a:hlinkClick r:id="" action="ppaction://media"/>
            <a:extLst>
              <a:ext uri="{FF2B5EF4-FFF2-40B4-BE49-F238E27FC236}">
                <a16:creationId xmlns:a16="http://schemas.microsoft.com/office/drawing/2014/main" id="{A7A94F1E-DAAC-6406-46AB-560C64B47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4481" y="1450198"/>
            <a:ext cx="487363" cy="487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A89968-5DD9-C8F2-B582-8C0F1879B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5" y="766598"/>
            <a:ext cx="3261643" cy="51058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5AD3E5F-FE94-5D06-1241-5F63D4C233CA}"/>
              </a:ext>
            </a:extLst>
          </p:cNvPr>
          <p:cNvSpPr txBox="1"/>
          <p:nvPr/>
        </p:nvSpPr>
        <p:spPr>
          <a:xfrm>
            <a:off x="5953125" y="2195645"/>
            <a:ext cx="5829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Talk about the procedure at the airport in Task C. Use the following words: </a:t>
            </a:r>
            <a:r>
              <a:rPr lang="en-US" sz="2600" i="1" dirty="0">
                <a:solidFill>
                  <a:srgbClr val="7030A0"/>
                </a:solidFill>
              </a:rPr>
              <a:t>firstly, secondly, thirdly, after that, next, the, after that, and finally.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AA8565-0658-4CD8-87F0-C09A813414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9" y="2465326"/>
            <a:ext cx="5118321" cy="220758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9CEBADA-85F1-0A87-06BA-AFBF1186F3FA}"/>
              </a:ext>
            </a:extLst>
          </p:cNvPr>
          <p:cNvSpPr txBox="1"/>
          <p:nvPr/>
        </p:nvSpPr>
        <p:spPr>
          <a:xfrm>
            <a:off x="5901690" y="4108845"/>
            <a:ext cx="58293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600" dirty="0" err="1"/>
              <a:t>Answer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questions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Task</a:t>
            </a:r>
            <a:r>
              <a:rPr lang="hr-HR" sz="2600" dirty="0"/>
              <a:t> D.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7EB7B7-F0A1-1870-26B8-3F51E1176876}"/>
              </a:ext>
            </a:extLst>
          </p:cNvPr>
          <p:cNvSpPr txBox="1"/>
          <p:nvPr/>
        </p:nvSpPr>
        <p:spPr>
          <a:xfrm>
            <a:off x="5548516" y="4636173"/>
            <a:ext cx="65661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Check.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1 A check-in agent takes your luggage, weights it on a scale and gives you a boarding pass.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2 A security officer </a:t>
            </a:r>
            <a:r>
              <a:rPr lang="en-US" sz="2600" dirty="0" err="1">
                <a:solidFill>
                  <a:srgbClr val="FF0000"/>
                </a:solidFill>
              </a:rPr>
              <a:t>ch</a:t>
            </a:r>
            <a:r>
              <a:rPr lang="hr-HR" sz="2600" dirty="0">
                <a:solidFill>
                  <a:srgbClr val="FF0000"/>
                </a:solidFill>
              </a:rPr>
              <a:t>e</a:t>
            </a:r>
            <a:r>
              <a:rPr lang="en-US" sz="2600" dirty="0" err="1">
                <a:solidFill>
                  <a:srgbClr val="FF0000"/>
                </a:solidFill>
              </a:rPr>
              <a:t>cks</a:t>
            </a:r>
            <a:r>
              <a:rPr lang="en-US" sz="2600" dirty="0">
                <a:solidFill>
                  <a:srgbClr val="FF0000"/>
                </a:solidFill>
              </a:rPr>
              <a:t> your hand luggage.</a:t>
            </a:r>
          </a:p>
          <a:p>
            <a:r>
              <a:rPr lang="en-US" sz="2600" dirty="0">
                <a:solidFill>
                  <a:srgbClr val="FF0000"/>
                </a:solidFill>
              </a:rPr>
              <a:t>3 A customs officer checks documents.</a:t>
            </a:r>
          </a:p>
        </p:txBody>
      </p:sp>
    </p:spTree>
    <p:extLst>
      <p:ext uri="{BB962C8B-B14F-4D97-AF65-F5344CB8AC3E}">
        <p14:creationId xmlns:p14="http://schemas.microsoft.com/office/powerpoint/2010/main" val="21987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80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2B8C9E-C50D-B622-B130-9FB76B7C57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5797" cy="68602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17E8-1347-1A5D-627C-CA128616A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5578" y="281496"/>
            <a:ext cx="6262777" cy="2228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Describe the pictures in Task E.</a:t>
            </a:r>
            <a:br>
              <a:rPr lang="hr-HR" sz="2400" dirty="0"/>
            </a:br>
            <a:r>
              <a:rPr lang="en-US" sz="2400" dirty="0"/>
              <a:t>What are the people doing?</a:t>
            </a:r>
          </a:p>
          <a:p>
            <a:pPr marL="0" indent="0">
              <a:buNone/>
            </a:pPr>
            <a:r>
              <a:rPr lang="hr-HR" sz="2400" dirty="0"/>
              <a:t>E</a:t>
            </a:r>
            <a:r>
              <a:rPr lang="en-US" sz="2400" dirty="0" err="1"/>
              <a:t>xample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An old man is going through the customs control.</a:t>
            </a:r>
          </a:p>
          <a:p>
            <a:pPr marL="0" indent="0">
              <a:buNone/>
            </a:pPr>
            <a:r>
              <a:rPr lang="en-US" sz="2400" b="1" dirty="0" err="1">
                <a:solidFill>
                  <a:srgbClr val="FF0000"/>
                </a:solidFill>
              </a:rPr>
              <a:t>He/She</a:t>
            </a:r>
            <a:r>
              <a:rPr lang="en-US" sz="2400" b="1" dirty="0">
                <a:solidFill>
                  <a:srgbClr val="FF0000"/>
                </a:solidFill>
              </a:rPr>
              <a:t> is ________</a:t>
            </a:r>
            <a:r>
              <a:rPr lang="en-US" sz="2400" b="1" dirty="0" err="1">
                <a:solidFill>
                  <a:srgbClr val="FF0000"/>
                </a:solidFill>
              </a:rPr>
              <a:t>ing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en-US" sz="2400" dirty="0"/>
              <a:t>Some people are waiting at the check-in desk.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They are __________</a:t>
            </a:r>
            <a:r>
              <a:rPr lang="en-US" sz="2400" b="1" dirty="0" err="1">
                <a:solidFill>
                  <a:srgbClr val="FF0000"/>
                </a:solidFill>
              </a:rPr>
              <a:t>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DEE78-80EB-D2FF-EF60-6F7D7E176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5" y="2035339"/>
            <a:ext cx="4990206" cy="27873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514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94.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28314" y="1348952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Tick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right</a:t>
            </a:r>
            <a:r>
              <a:rPr lang="hr-HR" sz="2800" dirty="0"/>
              <a:t> </a:t>
            </a:r>
            <a:r>
              <a:rPr lang="hr-HR" sz="2800" dirty="0" err="1"/>
              <a:t>option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46005" y="191044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9725" y="2814809"/>
            <a:ext cx="5864110" cy="1333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Fill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B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box</a:t>
            </a:r>
            <a:r>
              <a:rPr lang="hr-HR" dirty="0"/>
              <a:t>. </a:t>
            </a:r>
            <a:r>
              <a:rPr lang="hr-HR" dirty="0" err="1"/>
              <a:t>Add</a:t>
            </a:r>
            <a:r>
              <a:rPr lang="hr-HR" dirty="0"/>
              <a:t> –s </a:t>
            </a:r>
            <a:r>
              <a:rPr lang="hr-HR" dirty="0" err="1"/>
              <a:t>or</a:t>
            </a:r>
            <a:r>
              <a:rPr lang="hr-HR" dirty="0"/>
              <a:t> –</a:t>
            </a:r>
            <a:r>
              <a:rPr lang="hr-HR" dirty="0" err="1"/>
              <a:t>es</a:t>
            </a:r>
            <a:r>
              <a:rPr lang="hr-HR" dirty="0"/>
              <a:t> </a:t>
            </a:r>
            <a:r>
              <a:rPr lang="hr-HR" dirty="0" err="1"/>
              <a:t>where</a:t>
            </a:r>
            <a:r>
              <a:rPr lang="hr-HR" dirty="0"/>
              <a:t> </a:t>
            </a:r>
            <a:r>
              <a:rPr lang="hr-HR" dirty="0" err="1"/>
              <a:t>necessary</a:t>
            </a:r>
            <a:r>
              <a:rPr lang="hr-HR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087587" y="4148490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F659F-D1CE-8D63-2845-ABDA5F69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r="573"/>
          <a:stretch/>
        </p:blipFill>
        <p:spPr>
          <a:xfrm>
            <a:off x="838200" y="1145219"/>
            <a:ext cx="4233463" cy="556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210717-FF64-DE0E-EEB3-653F623B1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64"/>
          <a:stretch/>
        </p:blipFill>
        <p:spPr>
          <a:xfrm>
            <a:off x="176739" y="2827452"/>
            <a:ext cx="5491018" cy="13255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2D836-6AB2-ECF6-E212-1F366D7BC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248" y="3400511"/>
            <a:ext cx="498483" cy="498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469E8F-7754-86F2-3ED4-C8E06E47F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65" y="1735077"/>
            <a:ext cx="5433531" cy="37265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2FBC43-870F-FD8E-9067-BE625F439C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2" y="2909767"/>
            <a:ext cx="4861981" cy="2499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981EB-6421-F129-A2E5-473137F72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1" y="1735076"/>
            <a:ext cx="5790149" cy="37265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D45E545-06FE-34C5-627B-C3AE4E3ED9B8}"/>
              </a:ext>
            </a:extLst>
          </p:cNvPr>
          <p:cNvSpPr txBox="1">
            <a:spLocks/>
          </p:cNvSpPr>
          <p:nvPr/>
        </p:nvSpPr>
        <p:spPr>
          <a:xfrm>
            <a:off x="6089725" y="5000163"/>
            <a:ext cx="5864110" cy="71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Fill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C.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43C386-2A1D-B755-BFCB-FFCA850CDC59}"/>
              </a:ext>
            </a:extLst>
          </p:cNvPr>
          <p:cNvSpPr txBox="1"/>
          <p:nvPr/>
        </p:nvSpPr>
        <p:spPr>
          <a:xfrm>
            <a:off x="6087587" y="5535769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E3FAD0-008C-EF20-5419-525E9A38C9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74535"/>
          <a:stretch/>
        </p:blipFill>
        <p:spPr>
          <a:xfrm>
            <a:off x="1227611" y="2130641"/>
            <a:ext cx="507823" cy="28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5" grpId="0" build="p"/>
      <p:bldP spid="17" grpId="0"/>
      <p:bldP spid="18" grpId="0" build="p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D1A7E-30BB-73A3-FA81-E7CA5E6F11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753155" cy="68135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E90AB-4AAF-FFBE-DC49-EB8F10F56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3561" y="402266"/>
            <a:ext cx="5760802" cy="1886099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Compare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Present</a:t>
            </a:r>
            <a:r>
              <a:rPr lang="hr-HR" dirty="0"/>
              <a:t> </a:t>
            </a:r>
            <a:r>
              <a:rPr lang="hr-HR" dirty="0" err="1"/>
              <a:t>Simple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Present</a:t>
            </a:r>
            <a:r>
              <a:rPr lang="hr-HR" dirty="0"/>
              <a:t> </a:t>
            </a:r>
            <a:r>
              <a:rPr lang="hr-HR" dirty="0" err="1"/>
              <a:t>Continuous</a:t>
            </a:r>
            <a:r>
              <a:rPr lang="hr-HR" dirty="0"/>
              <a:t>. </a:t>
            </a:r>
          </a:p>
          <a:p>
            <a:pPr marL="0" indent="0">
              <a:buNone/>
            </a:pPr>
            <a:r>
              <a:rPr lang="hr-HR" dirty="0" err="1"/>
              <a:t>Translate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into</a:t>
            </a:r>
            <a:r>
              <a:rPr lang="hr-HR" dirty="0"/>
              <a:t> Croatian.</a:t>
            </a:r>
          </a:p>
          <a:p>
            <a:pPr marL="0" indent="0">
              <a:buNone/>
            </a:pPr>
            <a:r>
              <a:rPr lang="hr-HR" dirty="0" err="1"/>
              <a:t>What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notice</a:t>
            </a:r>
            <a:r>
              <a:rPr lang="hr-HR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0A0AD-B14B-D121-DC73-2A58F26CB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" y="1668192"/>
            <a:ext cx="5760803" cy="18860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040B48-07ED-48F1-85FF-827D8A9D209E}"/>
              </a:ext>
            </a:extLst>
          </p:cNvPr>
          <p:cNvSpPr txBox="1"/>
          <p:nvPr/>
        </p:nvSpPr>
        <p:spPr>
          <a:xfrm>
            <a:off x="156136" y="3554291"/>
            <a:ext cx="5603803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hr-HR" sz="2200" b="1" dirty="0"/>
              <a:t>A </a:t>
            </a:r>
            <a:r>
              <a:rPr lang="hr-HR" sz="2200" b="1" dirty="0" err="1"/>
              <a:t>security</a:t>
            </a:r>
            <a:r>
              <a:rPr lang="hr-HR" sz="2200" b="1" dirty="0"/>
              <a:t> </a:t>
            </a:r>
            <a:r>
              <a:rPr lang="hr-HR" sz="2200" b="1" dirty="0" err="1"/>
              <a:t>officer</a:t>
            </a:r>
            <a:r>
              <a:rPr lang="hr-HR" sz="2200" b="1" dirty="0"/>
              <a:t> </a:t>
            </a:r>
            <a:r>
              <a:rPr lang="hr-HR" sz="2200" b="1" dirty="0">
                <a:solidFill>
                  <a:srgbClr val="7030A0"/>
                </a:solidFill>
              </a:rPr>
              <a:t>CHECKS</a:t>
            </a:r>
            <a:r>
              <a:rPr lang="hr-HR" sz="2200" b="1" dirty="0"/>
              <a:t> </a:t>
            </a:r>
            <a:r>
              <a:rPr lang="hr-HR" sz="2200" b="1" dirty="0" err="1"/>
              <a:t>your</a:t>
            </a:r>
            <a:r>
              <a:rPr lang="hr-HR" sz="2200" b="1" dirty="0"/>
              <a:t> </a:t>
            </a:r>
            <a:r>
              <a:rPr lang="hr-HR" sz="2200" b="1" dirty="0" err="1"/>
              <a:t>bag</a:t>
            </a:r>
            <a:r>
              <a:rPr lang="hr-HR" sz="2200" b="1" dirty="0"/>
              <a:t>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200" b="1" dirty="0"/>
              <a:t>– Službenik osiguranja provjerava torbe.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200" b="1" dirty="0"/>
              <a:t>A </a:t>
            </a:r>
            <a:r>
              <a:rPr lang="hr-HR" sz="2200" b="1" dirty="0" err="1"/>
              <a:t>security</a:t>
            </a:r>
            <a:r>
              <a:rPr lang="hr-HR" sz="2200" b="1" dirty="0"/>
              <a:t> </a:t>
            </a:r>
            <a:r>
              <a:rPr lang="hr-HR" sz="2200" b="1" dirty="0" err="1"/>
              <a:t>officer</a:t>
            </a:r>
            <a:r>
              <a:rPr lang="hr-HR" sz="2200" b="1" dirty="0"/>
              <a:t> </a:t>
            </a:r>
            <a:r>
              <a:rPr lang="hr-HR" sz="2200" b="1" dirty="0">
                <a:solidFill>
                  <a:srgbClr val="00B050"/>
                </a:solidFill>
              </a:rPr>
              <a:t>IS CHECKING </a:t>
            </a:r>
            <a:r>
              <a:rPr lang="hr-HR" sz="2200" b="1" dirty="0" err="1"/>
              <a:t>your</a:t>
            </a:r>
            <a:r>
              <a:rPr lang="hr-HR" sz="2200" b="1" dirty="0"/>
              <a:t> </a:t>
            </a:r>
            <a:r>
              <a:rPr lang="hr-HR" sz="2200" b="1" dirty="0" err="1"/>
              <a:t>bag</a:t>
            </a:r>
            <a:r>
              <a:rPr lang="hr-HR" sz="2200" b="1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200" b="1" dirty="0"/>
              <a:t>– Službenik osiguranja provjerava tvoju torbu.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0C1E2-D9D4-49D5-9F58-43BF34FD01F5}"/>
              </a:ext>
            </a:extLst>
          </p:cNvPr>
          <p:cNvSpPr txBox="1"/>
          <p:nvPr/>
        </p:nvSpPr>
        <p:spPr>
          <a:xfrm>
            <a:off x="6353561" y="2611241"/>
            <a:ext cx="5838439" cy="30469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endParaRPr lang="hr-HR" sz="2400" b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hr-HR" sz="2400" b="1" dirty="0">
                <a:solidFill>
                  <a:srgbClr val="7030A0"/>
                </a:solidFill>
              </a:rPr>
              <a:t>PRESENT SIMPLE</a:t>
            </a:r>
          </a:p>
          <a:p>
            <a:r>
              <a:rPr lang="hr-HR" sz="2400" b="1" dirty="0"/>
              <a:t>He/</a:t>
            </a:r>
            <a:r>
              <a:rPr lang="hr-HR" sz="2400" b="1" dirty="0" err="1"/>
              <a:t>She</a:t>
            </a:r>
            <a:r>
              <a:rPr lang="hr-HR" sz="2400" b="1" dirty="0"/>
              <a:t> </a:t>
            </a:r>
            <a:r>
              <a:rPr lang="hr-HR" sz="2400" b="1" dirty="0" err="1"/>
              <a:t>does</a:t>
            </a:r>
            <a:r>
              <a:rPr lang="hr-HR" sz="2400" b="1" dirty="0"/>
              <a:t> </a:t>
            </a:r>
            <a:r>
              <a:rPr lang="hr-HR" sz="2400" b="1" dirty="0" err="1"/>
              <a:t>it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7030A0"/>
                </a:solidFill>
              </a:rPr>
              <a:t>EVERY DAY, AGAIN AND AGAIN.</a:t>
            </a:r>
          </a:p>
          <a:p>
            <a:endParaRPr lang="hr-HR" sz="2400" b="1" dirty="0"/>
          </a:p>
          <a:p>
            <a:r>
              <a:rPr lang="hr-HR" sz="2400" b="1" dirty="0">
                <a:solidFill>
                  <a:srgbClr val="00B050"/>
                </a:solidFill>
              </a:rPr>
              <a:t>PRESENT CONTINOUS</a:t>
            </a:r>
          </a:p>
          <a:p>
            <a:r>
              <a:rPr lang="hr-HR" sz="2400" b="1" dirty="0"/>
              <a:t>He/</a:t>
            </a:r>
            <a:r>
              <a:rPr lang="hr-HR" sz="2400" b="1" dirty="0" err="1"/>
              <a:t>She</a:t>
            </a:r>
            <a:r>
              <a:rPr lang="hr-HR" sz="2400" b="1" dirty="0"/>
              <a:t> </a:t>
            </a:r>
            <a:r>
              <a:rPr lang="hr-HR" sz="2400" b="1" dirty="0" err="1"/>
              <a:t>is</a:t>
            </a:r>
            <a:r>
              <a:rPr lang="hr-HR" sz="2400" b="1" dirty="0"/>
              <a:t> </a:t>
            </a:r>
            <a:r>
              <a:rPr lang="hr-HR" sz="2400" b="1" dirty="0" err="1"/>
              <a:t>doing</a:t>
            </a:r>
            <a:r>
              <a:rPr lang="hr-HR" sz="2400" b="1" dirty="0"/>
              <a:t> </a:t>
            </a:r>
            <a:r>
              <a:rPr lang="hr-HR" sz="2400" b="1" dirty="0" err="1"/>
              <a:t>it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00B050"/>
                </a:solidFill>
              </a:rPr>
              <a:t>NOW, AT THE MOMENT</a:t>
            </a:r>
            <a:r>
              <a:rPr lang="hr-HR" sz="2400" b="1" dirty="0"/>
              <a:t>.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916C393-4060-4A7A-8D42-522B78831BBF}"/>
              </a:ext>
            </a:extLst>
          </p:cNvPr>
          <p:cNvSpPr/>
          <p:nvPr/>
        </p:nvSpPr>
        <p:spPr>
          <a:xfrm rot="4551921">
            <a:off x="5692341" y="3386971"/>
            <a:ext cx="437486" cy="76832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999C344-C604-42B0-9087-BBA712C65534}"/>
              </a:ext>
            </a:extLst>
          </p:cNvPr>
          <p:cNvSpPr/>
          <p:nvPr/>
        </p:nvSpPr>
        <p:spPr>
          <a:xfrm rot="7335167">
            <a:off x="5722628" y="4450375"/>
            <a:ext cx="437486" cy="76832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84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50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96.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39501" y="303598"/>
            <a:ext cx="593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Make </a:t>
            </a:r>
            <a:r>
              <a:rPr lang="hr-HR" sz="2800" dirty="0" err="1"/>
              <a:t>three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picture</a:t>
            </a:r>
            <a:r>
              <a:rPr lang="hr-HR" sz="2800" dirty="0"/>
              <a:t>. </a:t>
            </a:r>
          </a:p>
          <a:p>
            <a:r>
              <a:rPr lang="hr-HR" sz="2800" dirty="0"/>
              <a:t>Start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>
                <a:solidFill>
                  <a:srgbClr val="7030A0"/>
                </a:solidFill>
              </a:rPr>
              <a:t>WHO, WHAT, HOW </a:t>
            </a:r>
            <a:r>
              <a:rPr lang="hr-HR" sz="2800" dirty="0" err="1">
                <a:solidFill>
                  <a:srgbClr val="7030A0"/>
                </a:solidFill>
              </a:rPr>
              <a:t>or</a:t>
            </a:r>
            <a:r>
              <a:rPr lang="hr-HR" sz="2800" dirty="0">
                <a:solidFill>
                  <a:srgbClr val="7030A0"/>
                </a:solidFill>
              </a:rPr>
              <a:t> WHY.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96000" y="179496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1417" y="2772737"/>
            <a:ext cx="6027562" cy="1806924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r-HR" sz="2400" dirty="0"/>
              <a:t>Do </a:t>
            </a:r>
            <a:r>
              <a:rPr lang="hr-HR" sz="2400" dirty="0" err="1"/>
              <a:t>Task</a:t>
            </a:r>
            <a:r>
              <a:rPr lang="hr-HR" sz="2400" dirty="0"/>
              <a:t> E. </a:t>
            </a:r>
            <a:r>
              <a:rPr lang="hr-HR" sz="2400" dirty="0" err="1"/>
              <a:t>Fill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gaps</a:t>
            </a:r>
            <a:r>
              <a:rPr lang="hr-HR" sz="2400" dirty="0"/>
              <a:t>. </a:t>
            </a:r>
            <a:br>
              <a:rPr lang="hr-HR" sz="2400" dirty="0"/>
            </a:br>
            <a:r>
              <a:rPr lang="hr-HR" sz="2400" dirty="0" err="1"/>
              <a:t>Translate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sentences</a:t>
            </a:r>
            <a:r>
              <a:rPr lang="hr-HR" sz="2400" dirty="0"/>
              <a:t> </a:t>
            </a:r>
            <a:r>
              <a:rPr lang="hr-HR" sz="2400" dirty="0" err="1"/>
              <a:t>into</a:t>
            </a:r>
            <a:r>
              <a:rPr lang="hr-HR" sz="2400" dirty="0"/>
              <a:t> Croatian.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verb</a:t>
            </a:r>
            <a:r>
              <a:rPr lang="hr-HR" sz="2400" dirty="0"/>
              <a:t> </a:t>
            </a:r>
            <a:r>
              <a:rPr lang="hr-HR" sz="2400" dirty="0" err="1"/>
              <a:t>form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each</a:t>
            </a:r>
            <a:r>
              <a:rPr lang="hr-HR" sz="2400" dirty="0"/>
              <a:t> sentence </a:t>
            </a:r>
            <a:r>
              <a:rPr lang="hr-HR" sz="2400" dirty="0" err="1"/>
              <a:t>different</a:t>
            </a:r>
            <a:r>
              <a:rPr lang="hr-HR" sz="2400" dirty="0"/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005551" y="5039761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F659F-D1CE-8D63-2845-ABDA5F69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b="1883"/>
          <a:stretch/>
        </p:blipFill>
        <p:spPr>
          <a:xfrm>
            <a:off x="838200" y="1145219"/>
            <a:ext cx="4233463" cy="556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B7D75-6EB1-CCCC-1BFD-68E0AB616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19" y="1601365"/>
            <a:ext cx="4656223" cy="45952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EADC58-F61D-9D4F-FC4A-DFD49ED22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717946" y="4478564"/>
            <a:ext cx="4233462" cy="1660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FEE0D-C6D5-955B-385B-72E63AFC3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3" y="2383998"/>
            <a:ext cx="5601318" cy="29768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9055D-F1F4-E075-4E2A-806794B818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7608"/>
          <a:stretch/>
        </p:blipFill>
        <p:spPr>
          <a:xfrm>
            <a:off x="358386" y="2687482"/>
            <a:ext cx="5428922" cy="24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97.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174870" y="582727"/>
            <a:ext cx="5931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picture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do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tasks</a:t>
            </a:r>
            <a:r>
              <a:rPr lang="hr-HR" sz="2800" dirty="0"/>
              <a:t>. Use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present</a:t>
            </a:r>
            <a:r>
              <a:rPr lang="hr-HR" sz="2800" dirty="0"/>
              <a:t> </a:t>
            </a:r>
            <a:r>
              <a:rPr lang="hr-HR" sz="2800" dirty="0" err="1"/>
              <a:t>simple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present</a:t>
            </a:r>
            <a:r>
              <a:rPr lang="hr-HR" sz="2800" dirty="0"/>
              <a:t> </a:t>
            </a:r>
            <a:r>
              <a:rPr lang="hr-HR" sz="2800" dirty="0" err="1"/>
              <a:t>continuous</a:t>
            </a:r>
            <a:r>
              <a:rPr lang="hr-HR" sz="2800" dirty="0"/>
              <a:t>. </a:t>
            </a:r>
          </a:p>
          <a:p>
            <a:r>
              <a:rPr lang="hr-HR" sz="2800" dirty="0" err="1"/>
              <a:t>Circle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option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217645" y="2900198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B9300B-C72B-79F0-11C1-CB6182675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973" y="3779822"/>
            <a:ext cx="6027562" cy="11382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dirty="0"/>
              <a:t>Put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brackets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present</a:t>
            </a:r>
            <a:r>
              <a:rPr lang="hr-HR" dirty="0"/>
              <a:t> </a:t>
            </a:r>
            <a:r>
              <a:rPr lang="hr-HR" dirty="0" err="1"/>
              <a:t>simple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present</a:t>
            </a:r>
            <a:r>
              <a:rPr lang="hr-HR" dirty="0"/>
              <a:t> </a:t>
            </a:r>
            <a:r>
              <a:rPr lang="hr-HR" dirty="0" err="1"/>
              <a:t>continuous</a:t>
            </a:r>
            <a:r>
              <a:rPr lang="hr-HR" dirty="0"/>
              <a:t> </a:t>
            </a:r>
            <a:r>
              <a:rPr lang="hr-HR" dirty="0" err="1"/>
              <a:t>form</a:t>
            </a:r>
            <a:r>
              <a:rPr lang="hr-HR" dirty="0"/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C3571-0D8B-304F-B59D-1A78F666D3EF}"/>
              </a:ext>
            </a:extLst>
          </p:cNvPr>
          <p:cNvSpPr txBox="1"/>
          <p:nvPr/>
        </p:nvSpPr>
        <p:spPr>
          <a:xfrm>
            <a:off x="6293418" y="5012876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FF659F-D1CE-8D63-2845-ABDA5F69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" b="3340"/>
          <a:stretch/>
        </p:blipFill>
        <p:spPr>
          <a:xfrm>
            <a:off x="838200" y="1145219"/>
            <a:ext cx="4233463" cy="5566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F6658B-BE65-3906-70CE-7D3808AEC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5" y="2192077"/>
            <a:ext cx="5763345" cy="31754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52D1E7-372A-1576-A1F2-CAD5AF9AE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2" y="2993789"/>
            <a:ext cx="2795715" cy="232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4E132C-443A-85E3-38A1-8CAFEB1ED6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/>
          <a:stretch/>
        </p:blipFill>
        <p:spPr>
          <a:xfrm>
            <a:off x="36192" y="2976209"/>
            <a:ext cx="5963210" cy="16146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18E6F4-4066-645B-EDBD-C6FCC7B5E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8" y="3272908"/>
            <a:ext cx="5655478" cy="12835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10AAB3-403B-C8A9-96F0-5CECEEB283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" y="1994789"/>
            <a:ext cx="6021867" cy="38397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0D5C4766-345C-B6CA-E395-0D11326414BF}"/>
              </a:ext>
            </a:extLst>
          </p:cNvPr>
          <p:cNvSpPr txBox="1">
            <a:spLocks/>
          </p:cNvSpPr>
          <p:nvPr/>
        </p:nvSpPr>
        <p:spPr>
          <a:xfrm>
            <a:off x="6293418" y="5638878"/>
            <a:ext cx="6089137" cy="76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Rewrite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6644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17" grpId="0"/>
      <p:bldP spid="2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749</Words>
  <Application>Microsoft Office PowerPoint</Application>
  <PresentationFormat>Widescreen</PresentationFormat>
  <Paragraphs>128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18  At the airport</vt:lpstr>
      <vt:lpstr>Have you ever travelled by plane? Have you ever been at the airport?</vt:lpstr>
      <vt:lpstr>Translate.</vt:lpstr>
      <vt:lpstr>PowerPoint Presentation</vt:lpstr>
      <vt:lpstr>PowerPoint Presentation</vt:lpstr>
      <vt:lpstr>Workbook page 94.</vt:lpstr>
      <vt:lpstr>PowerPoint Presentation</vt:lpstr>
      <vt:lpstr>Workbook page 96.</vt:lpstr>
      <vt:lpstr>Workbook page 97.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Workbook page 95.</vt:lpstr>
      <vt:lpstr>Workbook page 98.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18 – At the airport</dc:title>
  <dc:creator>Josipa</dc:creator>
  <cp:lastModifiedBy>Sanja Ivoš</cp:lastModifiedBy>
  <cp:revision>53</cp:revision>
  <dcterms:created xsi:type="dcterms:W3CDTF">2022-08-08T05:46:32Z</dcterms:created>
  <dcterms:modified xsi:type="dcterms:W3CDTF">2022-12-06T13:00:26Z</dcterms:modified>
</cp:coreProperties>
</file>